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9" r:id="rId5"/>
    <p:sldId id="261" r:id="rId6"/>
    <p:sldId id="272" r:id="rId7"/>
    <p:sldId id="258" r:id="rId8"/>
    <p:sldId id="262" r:id="rId9"/>
    <p:sldId id="266" r:id="rId10"/>
    <p:sldId id="265" r:id="rId11"/>
    <p:sldId id="264" r:id="rId12"/>
    <p:sldId id="263" r:id="rId13"/>
    <p:sldId id="269" r:id="rId14"/>
    <p:sldId id="268" r:id="rId15"/>
    <p:sldId id="267"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CA34780-37BA-4CA0-AEA1-C8E06B482547}" type="datetimeFigureOut">
              <a:rPr lang="en-GB" smtClean="0"/>
              <a:pPr/>
              <a:t>14/04/2020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5AEFA70-71EF-4C78-8592-8FD0CA60529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A34780-37BA-4CA0-AEA1-C8E06B482547}"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AEFA70-71EF-4C78-8592-8FD0CA60529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A34780-37BA-4CA0-AEA1-C8E06B482547}"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AEFA70-71EF-4C78-8592-8FD0CA60529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CA34780-37BA-4CA0-AEA1-C8E06B482547}" type="datetimeFigureOut">
              <a:rPr lang="en-GB" smtClean="0"/>
              <a:pPr/>
              <a:t>14/04/2020</a:t>
            </a:fld>
            <a:endParaRPr lang="en-GB"/>
          </a:p>
        </p:txBody>
      </p:sp>
      <p:sp>
        <p:nvSpPr>
          <p:cNvPr id="9" name="Slide Number Placeholder 8"/>
          <p:cNvSpPr>
            <a:spLocks noGrp="1"/>
          </p:cNvSpPr>
          <p:nvPr>
            <p:ph type="sldNum" sz="quarter" idx="15"/>
          </p:nvPr>
        </p:nvSpPr>
        <p:spPr/>
        <p:txBody>
          <a:bodyPr rtlCol="0"/>
          <a:lstStyle/>
          <a:p>
            <a:fld id="{E5AEFA70-71EF-4C78-8592-8FD0CA60529C}"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CA34780-37BA-4CA0-AEA1-C8E06B482547}" type="datetimeFigureOut">
              <a:rPr lang="en-GB" smtClean="0"/>
              <a:pPr/>
              <a:t>14/04/2020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5AEFA70-71EF-4C78-8592-8FD0CA60529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CA34780-37BA-4CA0-AEA1-C8E06B482547}" type="datetimeFigureOut">
              <a:rPr lang="en-GB" smtClean="0"/>
              <a:pPr/>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AEFA70-71EF-4C78-8592-8FD0CA60529C}"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CA34780-37BA-4CA0-AEA1-C8E06B482547}" type="datetimeFigureOut">
              <a:rPr lang="en-GB" smtClean="0"/>
              <a:pPr/>
              <a:t>14/04/2020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AEFA70-71EF-4C78-8592-8FD0CA60529C}"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CA34780-37BA-4CA0-AEA1-C8E06B482547}" type="datetimeFigureOut">
              <a:rPr lang="en-GB" smtClean="0"/>
              <a:pPr/>
              <a:t>14/04/2020</a:t>
            </a:fld>
            <a:endParaRPr lang="en-GB"/>
          </a:p>
        </p:txBody>
      </p:sp>
      <p:sp>
        <p:nvSpPr>
          <p:cNvPr id="7" name="Slide Number Placeholder 6"/>
          <p:cNvSpPr>
            <a:spLocks noGrp="1"/>
          </p:cNvSpPr>
          <p:nvPr>
            <p:ph type="sldNum" sz="quarter" idx="11"/>
          </p:nvPr>
        </p:nvSpPr>
        <p:spPr/>
        <p:txBody>
          <a:bodyPr rtlCol="0"/>
          <a:lstStyle/>
          <a:p>
            <a:fld id="{E5AEFA70-71EF-4C78-8592-8FD0CA60529C}"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34780-37BA-4CA0-AEA1-C8E06B482547}" type="datetimeFigureOut">
              <a:rPr lang="en-GB" smtClean="0"/>
              <a:pPr/>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AEFA70-71EF-4C78-8592-8FD0CA60529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CA34780-37BA-4CA0-AEA1-C8E06B482547}" type="datetimeFigureOut">
              <a:rPr lang="en-GB" smtClean="0"/>
              <a:pPr/>
              <a:t>14/04/2020</a:t>
            </a:fld>
            <a:endParaRPr lang="en-GB"/>
          </a:p>
        </p:txBody>
      </p:sp>
      <p:sp>
        <p:nvSpPr>
          <p:cNvPr id="22" name="Slide Number Placeholder 21"/>
          <p:cNvSpPr>
            <a:spLocks noGrp="1"/>
          </p:cNvSpPr>
          <p:nvPr>
            <p:ph type="sldNum" sz="quarter" idx="15"/>
          </p:nvPr>
        </p:nvSpPr>
        <p:spPr/>
        <p:txBody>
          <a:bodyPr rtlCol="0"/>
          <a:lstStyle/>
          <a:p>
            <a:fld id="{E5AEFA70-71EF-4C78-8592-8FD0CA60529C}"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CA34780-37BA-4CA0-AEA1-C8E06B482547}" type="datetimeFigureOut">
              <a:rPr lang="en-GB" smtClean="0"/>
              <a:pPr/>
              <a:t>14/04/2020</a:t>
            </a:fld>
            <a:endParaRPr lang="en-GB"/>
          </a:p>
        </p:txBody>
      </p:sp>
      <p:sp>
        <p:nvSpPr>
          <p:cNvPr id="18" name="Slide Number Placeholder 17"/>
          <p:cNvSpPr>
            <a:spLocks noGrp="1"/>
          </p:cNvSpPr>
          <p:nvPr>
            <p:ph type="sldNum" sz="quarter" idx="11"/>
          </p:nvPr>
        </p:nvSpPr>
        <p:spPr/>
        <p:txBody>
          <a:bodyPr rtlCol="0"/>
          <a:lstStyle/>
          <a:p>
            <a:fld id="{E5AEFA70-71EF-4C78-8592-8FD0CA60529C}"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CA34780-37BA-4CA0-AEA1-C8E06B482547}" type="datetimeFigureOut">
              <a:rPr lang="en-GB" smtClean="0"/>
              <a:pPr/>
              <a:t>14/04/2020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5AEFA70-71EF-4C78-8592-8FD0CA60529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924944"/>
            <a:ext cx="6462464" cy="1894362"/>
          </a:xfrm>
        </p:spPr>
        <p:txBody>
          <a:bodyPr>
            <a:noAutofit/>
          </a:bodyPr>
          <a:lstStyle/>
          <a:p>
            <a:r>
              <a:rPr lang="en-GB" sz="4000" dirty="0" smtClean="0">
                <a:latin typeface="Times New Roman" pitchFamily="18" charset="0"/>
                <a:cs typeface="Times New Roman" pitchFamily="18" charset="0"/>
              </a:rPr>
              <a:t>LECTURE </a:t>
            </a:r>
            <a:r>
              <a:rPr lang="en-GB" sz="4000" smtClean="0">
                <a:latin typeface="Times New Roman" pitchFamily="18" charset="0"/>
                <a:cs typeface="Times New Roman" pitchFamily="18" charset="0"/>
              </a:rPr>
              <a:t># </a:t>
            </a:r>
            <a:r>
              <a:rPr lang="en-GB" sz="4000" smtClean="0">
                <a:latin typeface="Times New Roman" pitchFamily="18" charset="0"/>
                <a:cs typeface="Times New Roman" pitchFamily="18" charset="0"/>
              </a:rPr>
              <a:t>05</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TRAFFIC TURNING TENDENCY SURVEY</a:t>
            </a:r>
            <a:endParaRPr lang="en-GB" sz="4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7920880" cy="1143000"/>
          </a:xfrm>
        </p:spPr>
        <p:txBody>
          <a:bodyPr>
            <a:noAutofit/>
          </a:bodyPr>
          <a:lstStyle/>
          <a:p>
            <a:pPr marL="514350" indent="-514350" algn="ctr">
              <a:buFont typeface="+mj-lt"/>
              <a:buAutoNum type="arabicPeriod" startAt="2"/>
            </a:pPr>
            <a:r>
              <a:rPr lang="en-GB" sz="4000" b="1" dirty="0" smtClean="0">
                <a:latin typeface="Times New Roman" pitchFamily="18" charset="0"/>
                <a:cs typeface="Times New Roman" pitchFamily="18" charset="0"/>
              </a:rPr>
              <a:t>Select The Number Of Observers Required For The Data Collection Carefully.</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00808"/>
            <a:ext cx="7931224" cy="4773144"/>
          </a:xfrm>
        </p:spPr>
        <p:txBody>
          <a:bodyPr/>
          <a:lstStyle/>
          <a:p>
            <a:pPr algn="just">
              <a:buNone/>
            </a:pPr>
            <a:endParaRPr lang="en-GB"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The numbers of observers needed to count the vehicles depends upon the number of lanes in the highway on which the count is to be taken and the type of information desired.</a:t>
            </a:r>
          </a:p>
          <a:p>
            <a:pPr algn="just"/>
            <a:r>
              <a:rPr lang="en-GB" dirty="0" smtClean="0">
                <a:latin typeface="Times New Roman" pitchFamily="18" charset="0"/>
                <a:cs typeface="Times New Roman" pitchFamily="18" charset="0"/>
              </a:rPr>
              <a:t>It is desirable to record traffic in each direction of travel separately and post separate observers desirable to record traffic in each direction of travel separately and post separate observers for each direction.</a:t>
            </a:r>
          </a:p>
          <a:p>
            <a:pPr algn="just"/>
            <a:endParaRPr lang="en-GB"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467600" cy="1143000"/>
          </a:xfrm>
        </p:spPr>
        <p:txBody>
          <a:bodyPr>
            <a:noAutofit/>
          </a:bodyPr>
          <a:lstStyle/>
          <a:p>
            <a:pPr marL="514350" indent="-514350" algn="ctr">
              <a:buFont typeface="+mj-lt"/>
              <a:buAutoNum type="arabicPeriod" startAt="3"/>
            </a:pPr>
            <a:r>
              <a:rPr lang="en-GB" sz="4000" b="1" dirty="0" smtClean="0">
                <a:latin typeface="Times New Roman" pitchFamily="18" charset="0"/>
                <a:cs typeface="Times New Roman" pitchFamily="18" charset="0"/>
              </a:rPr>
              <a:t>Collect And Record The Data</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lstStyle/>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Data is observed in fifteen-minute increments throughout the count period usually three hours. </a:t>
            </a:r>
          </a:p>
          <a:p>
            <a:pPr algn="just"/>
            <a:r>
              <a:rPr lang="en-GB" dirty="0" smtClean="0">
                <a:latin typeface="Times New Roman" pitchFamily="18" charset="0"/>
                <a:cs typeface="Times New Roman" pitchFamily="18" charset="0"/>
              </a:rPr>
              <a:t>Before starting, the times marking the beginning of each fifteen minute observation period are recorded. </a:t>
            </a:r>
          </a:p>
          <a:p>
            <a:pPr algn="just"/>
            <a:r>
              <a:rPr lang="en-GB" dirty="0" smtClean="0">
                <a:latin typeface="Times New Roman" pitchFamily="18" charset="0"/>
                <a:cs typeface="Times New Roman" pitchFamily="18" charset="0"/>
              </a:rPr>
              <a:t>Then the watch is started, and the volume count beings.</a:t>
            </a:r>
          </a:p>
          <a:p>
            <a:pPr algn="just"/>
            <a:r>
              <a:rPr lang="en-GB" dirty="0" smtClean="0">
                <a:latin typeface="Times New Roman" pitchFamily="18" charset="0"/>
                <a:cs typeface="Times New Roman" pitchFamily="18" charset="0"/>
              </a:rPr>
              <a:t>During each time period, the approach that each vehicle used to enter the intersection is recorded as well as whether it turned left, right or continued straight when exiting the intersection.</a:t>
            </a:r>
          </a:p>
          <a:p>
            <a:pPr algn="just"/>
            <a:endParaRPr lang="en-GB"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147248" cy="1143000"/>
          </a:xfrm>
        </p:spPr>
        <p:txBody>
          <a:bodyPr>
            <a:noAutofit/>
          </a:bodyPr>
          <a:lstStyle/>
          <a:p>
            <a:pPr marL="514350" indent="-514350" algn="ctr">
              <a:buFont typeface="+mj-lt"/>
              <a:buAutoNum type="arabicPeriod" startAt="4"/>
            </a:pPr>
            <a:r>
              <a:rPr lang="en-GB" sz="4000" b="1" dirty="0" smtClean="0">
                <a:latin typeface="Times New Roman" pitchFamily="18" charset="0"/>
                <a:cs typeface="Times New Roman" pitchFamily="18" charset="0"/>
              </a:rPr>
              <a:t>Check your work before leaving the field</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95536" y="1984248"/>
            <a:ext cx="8147248" cy="4873752"/>
          </a:xfrm>
        </p:spPr>
        <p:txBody>
          <a:bodyPr>
            <a:normAutofit/>
          </a:bodyPr>
          <a:lstStyle/>
          <a:p>
            <a:pPr algn="just"/>
            <a:r>
              <a:rPr lang="en-GB" dirty="0" smtClean="0">
                <a:latin typeface="Times New Roman" pitchFamily="18" charset="0"/>
                <a:cs typeface="Times New Roman" pitchFamily="18" charset="0"/>
              </a:rPr>
              <a:t>Before leaving the field, the data sheets should be checked to see that they are complete. </a:t>
            </a:r>
          </a:p>
          <a:p>
            <a:pPr algn="just"/>
            <a:r>
              <a:rPr lang="en-GB" dirty="0" smtClean="0">
                <a:latin typeface="Times New Roman" pitchFamily="18" charset="0"/>
                <a:cs typeface="Times New Roman" pitchFamily="18" charset="0"/>
              </a:rPr>
              <a:t>Items such as weather, location, street names, observer names, and the like should be verified. </a:t>
            </a:r>
          </a:p>
          <a:p>
            <a:pPr algn="just"/>
            <a:r>
              <a:rPr lang="en-GB" dirty="0" smtClean="0">
                <a:latin typeface="Times New Roman" pitchFamily="18" charset="0"/>
                <a:cs typeface="Times New Roman" pitchFamily="18" charset="0"/>
              </a:rPr>
              <a:t>Any unusual observation should be listed as comments.</a:t>
            </a:r>
          </a:p>
          <a:p>
            <a:pPr algn="just"/>
            <a:r>
              <a:rPr lang="en-GB" dirty="0" smtClean="0">
                <a:latin typeface="Times New Roman" pitchFamily="18" charset="0"/>
                <a:cs typeface="Times New Roman" pitchFamily="18" charset="0"/>
              </a:rPr>
              <a:t>Other than note-taking materials and a watch, no special equipment is required for this survey. </a:t>
            </a:r>
          </a:p>
          <a:p>
            <a:pPr algn="just"/>
            <a:r>
              <a:rPr lang="en-GB" dirty="0" smtClean="0">
                <a:latin typeface="Times New Roman" pitchFamily="18" charset="0"/>
                <a:cs typeface="Times New Roman" pitchFamily="18" charset="0"/>
              </a:rPr>
              <a:t>A calculator or laptop computer can be programmed to ease the counting task.</a:t>
            </a:r>
          </a:p>
          <a:p>
            <a:pPr algn="just"/>
            <a:endParaRPr lang="en-GB"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a:bodyPr>
          <a:lstStyle/>
          <a:p>
            <a:pPr algn="ctr"/>
            <a:r>
              <a:rPr lang="en-GB" sz="4000" b="1" dirty="0" smtClean="0">
                <a:latin typeface="Times New Roman" pitchFamily="18" charset="0"/>
                <a:cs typeface="Times New Roman" pitchFamily="18" charset="0"/>
              </a:rPr>
              <a:t>DATA ANALYSIS</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147248" cy="4873752"/>
          </a:xfrm>
        </p:spPr>
        <p:txBody>
          <a:bodyPr/>
          <a:lstStyle/>
          <a:p>
            <a:pPr algn="just"/>
            <a:r>
              <a:rPr lang="en-GB" b="1" dirty="0" smtClean="0">
                <a:latin typeface="Times New Roman" pitchFamily="18" charset="0"/>
                <a:cs typeface="Times New Roman" pitchFamily="18" charset="0"/>
              </a:rPr>
              <a:t>Check the data.</a:t>
            </a:r>
            <a:endParaRPr lang="en-GB" dirty="0" smtClean="0">
              <a:latin typeface="Times New Roman" pitchFamily="18" charset="0"/>
              <a:cs typeface="Times New Roman" pitchFamily="18" charset="0"/>
            </a:endParaRPr>
          </a:p>
          <a:p>
            <a:pPr lvl="1" algn="just">
              <a:buFont typeface="Wingdings" pitchFamily="2" charset="2"/>
              <a:buChar char="ü"/>
            </a:pPr>
            <a:r>
              <a:rPr lang="en-GB" sz="2400" dirty="0" smtClean="0">
                <a:latin typeface="Times New Roman" pitchFamily="18" charset="0"/>
                <a:cs typeface="Times New Roman" pitchFamily="18" charset="0"/>
              </a:rPr>
              <a:t>Even though the data is checked for completeness prior to leaving the field, it is wise to check each field data sheet again at the office prior to analysis.</a:t>
            </a:r>
          </a:p>
          <a:p>
            <a:pPr lvl="1" algn="just">
              <a:buNone/>
            </a:pPr>
            <a:endParaRPr lang="en-GB" sz="2400" dirty="0" smtClean="0">
              <a:latin typeface="Times New Roman" pitchFamily="18" charset="0"/>
              <a:cs typeface="Times New Roman" pitchFamily="18" charset="0"/>
            </a:endParaRPr>
          </a:p>
          <a:p>
            <a:pPr algn="just"/>
            <a:r>
              <a:rPr lang="en-GB" b="1" dirty="0" smtClean="0">
                <a:latin typeface="Times New Roman" pitchFamily="18" charset="0"/>
                <a:cs typeface="Times New Roman" pitchFamily="18" charset="0"/>
              </a:rPr>
              <a:t> Summarize the field sheets.</a:t>
            </a:r>
            <a:endParaRPr lang="en-GB" dirty="0" smtClean="0">
              <a:latin typeface="Times New Roman" pitchFamily="18" charset="0"/>
              <a:cs typeface="Times New Roman" pitchFamily="18" charset="0"/>
            </a:endParaRPr>
          </a:p>
          <a:p>
            <a:pPr lvl="1" algn="just">
              <a:buFont typeface="Wingdings" pitchFamily="2" charset="2"/>
              <a:buChar char="ü"/>
            </a:pPr>
            <a:r>
              <a:rPr lang="en-GB" sz="2400" dirty="0" smtClean="0">
                <a:latin typeface="Times New Roman" pitchFamily="18" charset="0"/>
                <a:cs typeface="Times New Roman" pitchFamily="18" charset="0"/>
              </a:rPr>
              <a:t>The field sheet is summarized on the Turning Movement Counts Summary sheet.</a:t>
            </a:r>
          </a:p>
          <a:p>
            <a:pPr algn="just"/>
            <a:endParaRPr lang="en-GB"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364776"/>
            <a:ext cx="8136904" cy="5493224"/>
          </a:xfrm>
        </p:spPr>
        <p:txBody>
          <a:bodyPr/>
          <a:lstStyle/>
          <a:p>
            <a:pPr algn="just"/>
            <a:r>
              <a:rPr lang="en-GB" b="1" dirty="0" smtClean="0">
                <a:latin typeface="Times New Roman" pitchFamily="18" charset="0"/>
                <a:cs typeface="Times New Roman" pitchFamily="18" charset="0"/>
              </a:rPr>
              <a:t>Prepare a graphical summary.</a:t>
            </a:r>
            <a:endParaRPr lang="en-GB" dirty="0" smtClean="0">
              <a:latin typeface="Times New Roman" pitchFamily="18" charset="0"/>
              <a:cs typeface="Times New Roman" pitchFamily="18" charset="0"/>
            </a:endParaRPr>
          </a:p>
          <a:p>
            <a:pPr lvl="1" algn="just">
              <a:buFont typeface="Wingdings" pitchFamily="2" charset="2"/>
              <a:buChar char="ü"/>
            </a:pPr>
            <a:r>
              <a:rPr lang="en-GB" sz="2400" dirty="0" smtClean="0">
                <a:latin typeface="Times New Roman" pitchFamily="18" charset="0"/>
                <a:cs typeface="Times New Roman" pitchFamily="18" charset="0"/>
              </a:rPr>
              <a:t>While a tabular summary is useful, a graphical summary presents information that can be more easily comprehended.</a:t>
            </a:r>
          </a:p>
          <a:p>
            <a:pPr lvl="1" algn="just">
              <a:buFont typeface="Wingdings" pitchFamily="2" charset="2"/>
              <a:buChar char="ü"/>
            </a:pPr>
            <a:r>
              <a:rPr lang="en-GB" sz="2400" dirty="0" smtClean="0">
                <a:latin typeface="Times New Roman" pitchFamily="18" charset="0"/>
                <a:cs typeface="Times New Roman" pitchFamily="18" charset="0"/>
              </a:rPr>
              <a:t>The number of vehicles that were observed executing a particular move appears in the appropriate box.</a:t>
            </a:r>
          </a:p>
          <a:p>
            <a:pPr lvl="1" algn="just">
              <a:buFont typeface="Wingdings" pitchFamily="2" charset="2"/>
              <a:buChar char="ü"/>
            </a:pPr>
            <a:r>
              <a:rPr lang="en-GB" sz="2400" dirty="0" smtClean="0">
                <a:latin typeface="Times New Roman" pitchFamily="18" charset="0"/>
                <a:cs typeface="Times New Roman" pitchFamily="18" charset="0"/>
              </a:rPr>
              <a:t>These values are than summed to show the directional volume for each of roadways.</a:t>
            </a:r>
          </a:p>
          <a:p>
            <a:pPr lvl="1" algn="just">
              <a:buFont typeface="Wingdings" pitchFamily="2" charset="2"/>
              <a:buChar char="ü"/>
            </a:pPr>
            <a:r>
              <a:rPr lang="en-GB" sz="2400" dirty="0" smtClean="0">
                <a:latin typeface="Times New Roman" pitchFamily="18" charset="0"/>
                <a:cs typeface="Times New Roman" pitchFamily="18" charset="0"/>
              </a:rPr>
              <a:t>A check of the entries can be made by summing all of the values for vehicles entering the intersection and comparing it to the sum of the values for vehicles exiting the intersection.</a:t>
            </a:r>
          </a:p>
          <a:p>
            <a:pPr algn="just"/>
            <a:endParaRPr lang="en-GB"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7467600" cy="850106"/>
          </a:xfrm>
        </p:spPr>
        <p:txBody>
          <a:bodyPr>
            <a:normAutofit/>
          </a:bodyPr>
          <a:lstStyle/>
          <a:p>
            <a:r>
              <a:rPr lang="en-GB" sz="4000" b="1" dirty="0" smtClean="0">
                <a:latin typeface="Times New Roman" pitchFamily="18" charset="0"/>
                <a:cs typeface="Times New Roman" pitchFamily="18" charset="0"/>
              </a:rPr>
              <a:t>Cont..</a:t>
            </a:r>
            <a:endParaRPr lang="en-GB" sz="4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12776"/>
            <a:ext cx="8147248" cy="5061176"/>
          </a:xfrm>
        </p:spPr>
        <p:txBody>
          <a:bodyPr>
            <a:noAutofit/>
          </a:bodyPr>
          <a:lstStyle/>
          <a:p>
            <a:pPr algn="just"/>
            <a:r>
              <a:rPr lang="en-GB" b="1" dirty="0" smtClean="0">
                <a:latin typeface="Times New Roman" pitchFamily="18" charset="0"/>
                <a:cs typeface="Times New Roman" pitchFamily="18" charset="0"/>
              </a:rPr>
              <a:t>Interpret the data and draw conclusions. </a:t>
            </a:r>
            <a:endParaRPr lang="en-GB" dirty="0" smtClean="0">
              <a:latin typeface="Times New Roman" pitchFamily="18" charset="0"/>
              <a:cs typeface="Times New Roman" pitchFamily="18" charset="0"/>
            </a:endParaRPr>
          </a:p>
          <a:p>
            <a:pPr lvl="1" algn="just">
              <a:buFont typeface="Wingdings" pitchFamily="2" charset="2"/>
              <a:buChar char="ü"/>
            </a:pPr>
            <a:r>
              <a:rPr lang="en-GB" sz="2400" dirty="0" smtClean="0">
                <a:latin typeface="Times New Roman" pitchFamily="18" charset="0"/>
                <a:cs typeface="Times New Roman" pitchFamily="18" charset="0"/>
              </a:rPr>
              <a:t>Interpretation of volume data depends on the use for which the count was conducted. Among the question to be addressed are;</a:t>
            </a:r>
          </a:p>
          <a:p>
            <a:pPr lvl="1" algn="just">
              <a:buFont typeface="Wingdings" pitchFamily="2" charset="2"/>
              <a:buChar char="ü"/>
            </a:pPr>
            <a:r>
              <a:rPr lang="en-GB" sz="2400" dirty="0" smtClean="0">
                <a:latin typeface="Times New Roman" pitchFamily="18" charset="0"/>
                <a:cs typeface="Times New Roman" pitchFamily="18" charset="0"/>
              </a:rPr>
              <a:t>Is the traffic evenly distributed among all the approaches to the intersection?</a:t>
            </a:r>
          </a:p>
          <a:p>
            <a:pPr lvl="1" algn="just">
              <a:buFont typeface="Wingdings" pitchFamily="2" charset="2"/>
              <a:buChar char="ü"/>
            </a:pPr>
            <a:r>
              <a:rPr lang="en-GB" sz="2400" dirty="0" smtClean="0">
                <a:latin typeface="Times New Roman" pitchFamily="18" charset="0"/>
                <a:cs typeface="Times New Roman" pitchFamily="18" charset="0"/>
              </a:rPr>
              <a:t>Does the peak-hour factor indicate that a rush of traffic is arriving at the intersection during a particular time frame, or is the traffic spread out evenly over the peak hour?</a:t>
            </a:r>
          </a:p>
          <a:p>
            <a:pPr lvl="1" algn="just">
              <a:buFont typeface="Wingdings" pitchFamily="2" charset="2"/>
              <a:buChar char="ü"/>
            </a:pPr>
            <a:r>
              <a:rPr lang="en-GB" sz="2400" dirty="0" smtClean="0">
                <a:latin typeface="Times New Roman" pitchFamily="18" charset="0"/>
                <a:cs typeface="Times New Roman" pitchFamily="18" charset="0"/>
              </a:rPr>
              <a:t>Are there heavy turning volumes?</a:t>
            </a:r>
          </a:p>
          <a:p>
            <a:pPr lvl="1" algn="just">
              <a:buFont typeface="Wingdings" pitchFamily="2" charset="2"/>
              <a:buChar char="ü"/>
            </a:pPr>
            <a:r>
              <a:rPr lang="en-GB" sz="2400" dirty="0" smtClean="0">
                <a:latin typeface="Times New Roman" pitchFamily="18" charset="0"/>
                <a:cs typeface="Times New Roman" pitchFamily="18" charset="0"/>
              </a:rPr>
              <a:t>At intersections without signals, is the volume of traffic moving through the intersection limited because of delays caused by sign interpretation?</a:t>
            </a:r>
          </a:p>
          <a:p>
            <a:pPr algn="just"/>
            <a:endParaRPr lang="en-GB"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7467600" cy="850106"/>
          </a:xfrm>
        </p:spPr>
        <p:txBody>
          <a:bodyPr>
            <a:normAutofit/>
          </a:bodyPr>
          <a:lstStyle/>
          <a:p>
            <a:r>
              <a:rPr lang="en-GB" sz="4000" b="1" dirty="0" smtClean="0">
                <a:latin typeface="Times New Roman" pitchFamily="18" charset="0"/>
                <a:cs typeface="Times New Roman" pitchFamily="18" charset="0"/>
              </a:rPr>
              <a:t>Cont..</a:t>
            </a:r>
            <a:endParaRPr lang="en-GB" sz="4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lstStyle/>
          <a:p>
            <a:pPr algn="just"/>
            <a:r>
              <a:rPr lang="en-GB" dirty="0" smtClean="0">
                <a:latin typeface="Times New Roman" pitchFamily="18" charset="0"/>
                <a:cs typeface="Times New Roman" pitchFamily="18" charset="0"/>
              </a:rPr>
              <a:t>While some of these questions may lead to useful conclusions, volume data alone cannot answer all the questions that may arise about an intersection. </a:t>
            </a:r>
          </a:p>
          <a:p>
            <a:pPr algn="just"/>
            <a:r>
              <a:rPr lang="en-GB" dirty="0" smtClean="0">
                <a:latin typeface="Times New Roman" pitchFamily="18" charset="0"/>
                <a:cs typeface="Times New Roman" pitchFamily="18" charset="0"/>
              </a:rPr>
              <a:t>Additional information such as signal timing, pedestrian flow and volume distribution throughout the remainder of the day may be needed to complete the traffic engineering analysis.</a:t>
            </a:r>
          </a:p>
          <a:p>
            <a:pPr algn="just"/>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1143000"/>
          </a:xfrm>
        </p:spPr>
        <p:txBody>
          <a:bodyPr>
            <a:noAutofit/>
          </a:bodyPr>
          <a:lstStyle/>
          <a:p>
            <a:pPr algn="ctr"/>
            <a:r>
              <a:rPr lang="en-GB" sz="4000" b="1" dirty="0" smtClean="0">
                <a:latin typeface="Times New Roman" pitchFamily="18" charset="0"/>
                <a:cs typeface="Times New Roman" pitchFamily="18" charset="0"/>
              </a:rPr>
              <a:t>TRANSPORTATION SURVEYS</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984248"/>
            <a:ext cx="8147248" cy="4873752"/>
          </a:xfrm>
        </p:spPr>
        <p:txBody>
          <a:bodyPr/>
          <a:lstStyle/>
          <a:p>
            <a:pPr algn="just"/>
            <a:r>
              <a:rPr lang="en-GB" dirty="0" smtClean="0">
                <a:latin typeface="Times New Roman" pitchFamily="18" charset="0"/>
                <a:cs typeface="Times New Roman" pitchFamily="18" charset="0"/>
              </a:rPr>
              <a:t>These are conducted to record existing traffic movements with in the study area and to collect the data about the factors affecting these movements. </a:t>
            </a:r>
          </a:p>
          <a:p>
            <a:pPr algn="just"/>
            <a:r>
              <a:rPr lang="en-GB" dirty="0" smtClean="0">
                <a:latin typeface="Times New Roman" pitchFamily="18" charset="0"/>
                <a:cs typeface="Times New Roman" pitchFamily="18" charset="0"/>
              </a:rPr>
              <a:t>Transportation surveys include assessment of general traffic characteristics such as existing traffic volumes, parking studies including the provision of both on street parking and off- street parking facilities and public transport facility.</a:t>
            </a:r>
          </a:p>
          <a:p>
            <a:pPr algn="just"/>
            <a:endParaRPr lang="en-GB"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8075240" cy="5565232"/>
          </a:xfrm>
        </p:spPr>
        <p:txBody>
          <a:bodyPr>
            <a:noAutofit/>
          </a:bodyPr>
          <a:lstStyle/>
          <a:p>
            <a:pPr>
              <a:buNone/>
            </a:pPr>
            <a:r>
              <a:rPr lang="en-GB" dirty="0" smtClean="0">
                <a:latin typeface="Times New Roman" pitchFamily="18" charset="0"/>
                <a:cs typeface="Times New Roman" pitchFamily="18" charset="0"/>
              </a:rPr>
              <a:t>	</a:t>
            </a:r>
          </a:p>
          <a:p>
            <a:pPr algn="just"/>
            <a:r>
              <a:rPr lang="en-GB" dirty="0" smtClean="0">
                <a:latin typeface="Times New Roman" pitchFamily="18" charset="0"/>
                <a:cs typeface="Times New Roman" pitchFamily="18" charset="0"/>
              </a:rPr>
              <a:t>Transportation surveys include some basic surveys to get the required information such as</a:t>
            </a:r>
          </a:p>
          <a:p>
            <a:pPr lvl="1" algn="just">
              <a:buFont typeface="Wingdings" pitchFamily="2" charset="2"/>
              <a:buChar char="ü"/>
            </a:pPr>
            <a:r>
              <a:rPr lang="en-GB" sz="2400" dirty="0" smtClean="0">
                <a:latin typeface="Times New Roman" pitchFamily="18" charset="0"/>
                <a:cs typeface="Times New Roman" pitchFamily="18" charset="0"/>
              </a:rPr>
              <a:t>Traffic turning tendency</a:t>
            </a:r>
          </a:p>
          <a:p>
            <a:pPr lvl="1" algn="just">
              <a:buFont typeface="Wingdings" pitchFamily="2" charset="2"/>
              <a:buChar char="ü"/>
            </a:pPr>
            <a:r>
              <a:rPr lang="en-GB" sz="2400" dirty="0" smtClean="0">
                <a:latin typeface="Times New Roman" pitchFamily="18" charset="0"/>
                <a:cs typeface="Times New Roman" pitchFamily="18" charset="0"/>
              </a:rPr>
              <a:t>Traffic speed Survey</a:t>
            </a:r>
          </a:p>
          <a:p>
            <a:pPr lvl="1" algn="just">
              <a:buFont typeface="Wingdings" pitchFamily="2" charset="2"/>
              <a:buChar char="ü"/>
            </a:pPr>
            <a:r>
              <a:rPr lang="en-GB" sz="2400" dirty="0" smtClean="0">
                <a:latin typeface="Times New Roman" pitchFamily="18" charset="0"/>
                <a:cs typeface="Times New Roman" pitchFamily="18" charset="0"/>
              </a:rPr>
              <a:t>Parking Survey</a:t>
            </a:r>
          </a:p>
          <a:p>
            <a:pPr lvl="1" algn="just">
              <a:buFont typeface="Wingdings" pitchFamily="2" charset="2"/>
              <a:buChar char="ü"/>
            </a:pPr>
            <a:r>
              <a:rPr lang="en-GB" sz="2400" dirty="0" smtClean="0">
                <a:latin typeface="Times New Roman" pitchFamily="18" charset="0"/>
                <a:cs typeface="Times New Roman" pitchFamily="18" charset="0"/>
              </a:rPr>
              <a:t>Origin and destination Survey</a:t>
            </a:r>
          </a:p>
          <a:p>
            <a:pPr lvl="1" algn="just">
              <a:buFont typeface="Wingdings" pitchFamily="2" charset="2"/>
              <a:buChar char="ü"/>
            </a:pPr>
            <a:r>
              <a:rPr lang="en-GB" sz="2400" dirty="0" smtClean="0">
                <a:latin typeface="Times New Roman" pitchFamily="18" charset="0"/>
                <a:cs typeface="Times New Roman" pitchFamily="18" charset="0"/>
              </a:rPr>
              <a:t>Travel Behaviour Survey</a:t>
            </a:r>
          </a:p>
          <a:p>
            <a:pPr lvl="1" algn="just">
              <a:buFont typeface="Wingdings" pitchFamily="2" charset="2"/>
              <a:buChar char="ü"/>
            </a:pPr>
            <a:r>
              <a:rPr lang="en-GB" sz="2400" dirty="0" smtClean="0">
                <a:latin typeface="Times New Roman" pitchFamily="18" charset="0"/>
                <a:cs typeface="Times New Roman" pitchFamily="18" charset="0"/>
              </a:rPr>
              <a:t>Pedestrian Survey</a:t>
            </a:r>
          </a:p>
          <a:p>
            <a:pPr lvl="1" algn="just">
              <a:buFont typeface="Wingdings" pitchFamily="2" charset="2"/>
              <a:buChar char="ü"/>
            </a:pPr>
            <a:r>
              <a:rPr lang="en-GB" sz="2400" dirty="0" smtClean="0">
                <a:latin typeface="Times New Roman" pitchFamily="18" charset="0"/>
                <a:cs typeface="Times New Roman" pitchFamily="18" charset="0"/>
              </a:rPr>
              <a:t>Noise level survey</a:t>
            </a:r>
          </a:p>
          <a:p>
            <a:pPr lvl="1" algn="just">
              <a:buFont typeface="Wingdings" pitchFamily="2" charset="2"/>
              <a:buChar char="ü"/>
            </a:pPr>
            <a:r>
              <a:rPr lang="en-GB" sz="2400" dirty="0" smtClean="0">
                <a:latin typeface="Times New Roman" pitchFamily="18" charset="0"/>
                <a:cs typeface="Times New Roman" pitchFamily="18" charset="0"/>
              </a:rPr>
              <a:t>Trip Generation Survey</a:t>
            </a:r>
          </a:p>
          <a:p>
            <a:pPr lvl="1" algn="just">
              <a:buFont typeface="Wingdings" pitchFamily="2" charset="2"/>
              <a:buChar char="ü"/>
            </a:pPr>
            <a:r>
              <a:rPr lang="en-GB" sz="2400" dirty="0" smtClean="0">
                <a:latin typeface="Times New Roman" pitchFamily="18" charset="0"/>
                <a:cs typeface="Times New Roman" pitchFamily="18" charset="0"/>
              </a:rPr>
              <a:t>Air pollution Surveys</a:t>
            </a:r>
          </a:p>
          <a:p>
            <a:pPr lvl="1" algn="just">
              <a:buFont typeface="Wingdings" pitchFamily="2" charset="2"/>
              <a:buChar char="ü"/>
            </a:pPr>
            <a:r>
              <a:rPr lang="en-GB" sz="2400" dirty="0" smtClean="0">
                <a:latin typeface="Times New Roman" pitchFamily="18" charset="0"/>
                <a:cs typeface="Times New Roman" pitchFamily="18" charset="0"/>
              </a:rPr>
              <a:t>Household Survey related to transportation.</a:t>
            </a:r>
            <a:endParaRPr lang="en-GB" sz="2400" dirty="0">
              <a:latin typeface="Times New Roman" pitchFamily="18" charset="0"/>
              <a:cs typeface="Times New Roman" pitchFamily="18" charset="0"/>
            </a:endParaRPr>
          </a:p>
        </p:txBody>
      </p:sp>
      <p:sp>
        <p:nvSpPr>
          <p:cNvPr id="4" name="Title 1"/>
          <p:cNvSpPr>
            <a:spLocks noGrp="1"/>
          </p:cNvSpPr>
          <p:nvPr>
            <p:ph type="title"/>
          </p:nvPr>
        </p:nvSpPr>
        <p:spPr>
          <a:xfrm>
            <a:off x="467544" y="0"/>
            <a:ext cx="7859216" cy="1143000"/>
          </a:xfrm>
        </p:spPr>
        <p:txBody>
          <a:bodyPr>
            <a:noAutofit/>
          </a:bodyPr>
          <a:lstStyle/>
          <a:p>
            <a:r>
              <a:rPr lang="en-GB" sz="4000" b="1" dirty="0" smtClean="0">
                <a:latin typeface="Times New Roman" pitchFamily="18" charset="0"/>
                <a:cs typeface="Times New Roman" pitchFamily="18" charset="0"/>
              </a:rPr>
              <a:t>Cont..</a:t>
            </a:r>
            <a:endParaRPr lang="en-GB" sz="4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b="1" dirty="0" smtClean="0">
                <a:latin typeface="Times New Roman" pitchFamily="18" charset="0"/>
                <a:cs typeface="Times New Roman" pitchFamily="18" charset="0"/>
              </a:rPr>
              <a:t>TRAFFIC TURNING TENDENCY</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4873752"/>
          </a:xfrm>
        </p:spPr>
        <p:txBody>
          <a:bodyPr/>
          <a:lstStyle/>
          <a:p>
            <a:pPr algn="just"/>
            <a:r>
              <a:rPr lang="en-GB" dirty="0" smtClean="0">
                <a:latin typeface="Times New Roman" pitchFamily="18" charset="0"/>
                <a:cs typeface="Times New Roman" pitchFamily="18" charset="0"/>
              </a:rPr>
              <a:t>One of the fundamental measures of traffic on a road system is the volume of traffic on the road in a given interval of time.</a:t>
            </a:r>
          </a:p>
          <a:p>
            <a:pPr algn="just"/>
            <a:r>
              <a:rPr lang="en-GB" dirty="0" smtClean="0">
                <a:latin typeface="Times New Roman" pitchFamily="18" charset="0"/>
                <a:cs typeface="Times New Roman" pitchFamily="18" charset="0"/>
              </a:rPr>
              <a:t>It is also termed as flow and it is expressed in vehicles per hour or vehicles par day. </a:t>
            </a:r>
          </a:p>
          <a:p>
            <a:pPr algn="just"/>
            <a:r>
              <a:rPr lang="en-GB" dirty="0" smtClean="0">
                <a:latin typeface="Times New Roman" pitchFamily="18" charset="0"/>
                <a:cs typeface="Times New Roman" pitchFamily="18" charset="0"/>
              </a:rPr>
              <a:t>When the traffic is composed of a number of types of vehicles, it is the normal practice to convert the flow into equivalent Passenger Car Unit (PCUs), by using certain equivalency factors. </a:t>
            </a:r>
          </a:p>
          <a:p>
            <a:pPr algn="just"/>
            <a:r>
              <a:rPr lang="en-GB" dirty="0" smtClean="0">
                <a:latin typeface="Times New Roman" pitchFamily="18" charset="0"/>
                <a:cs typeface="Times New Roman" pitchFamily="18" charset="0"/>
              </a:rPr>
              <a:t>The flow is then expressed as PCUs per hour or PCUs per day.</a:t>
            </a:r>
          </a:p>
          <a:p>
            <a:pPr algn="just"/>
            <a:endParaRPr lang="en-GB"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724816"/>
            <a:ext cx="8075240" cy="5133184"/>
          </a:xfrm>
        </p:spPr>
        <p:txBody>
          <a:bodyPr>
            <a:normAutofit/>
          </a:bodyPr>
          <a:lstStyle/>
          <a:p>
            <a:pPr algn="just"/>
            <a:r>
              <a:rPr lang="en-GB" dirty="0" smtClean="0">
                <a:latin typeface="Times New Roman" pitchFamily="18" charset="0"/>
                <a:cs typeface="Times New Roman" pitchFamily="18" charset="0"/>
              </a:rPr>
              <a:t>Knowledge of the vehicular volume using a road network is important for understanding the efficiency at which the system works at present and the general quality of service offered to the road users. </a:t>
            </a:r>
          </a:p>
          <a:p>
            <a:pPr algn="just"/>
            <a:r>
              <a:rPr lang="en-GB" dirty="0" smtClean="0">
                <a:latin typeface="Times New Roman" pitchFamily="18" charset="0"/>
                <a:cs typeface="Times New Roman" pitchFamily="18" charset="0"/>
              </a:rPr>
              <a:t>Knowing the flow characteristic, one can easily determine whether a particular section of the road is handing traffic much above or below its capacity. </a:t>
            </a:r>
          </a:p>
          <a:p>
            <a:pPr algn="just"/>
            <a:r>
              <a:rPr lang="en-GB" dirty="0" smtClean="0">
                <a:latin typeface="Times New Roman" pitchFamily="18" charset="0"/>
                <a:cs typeface="Times New Roman" pitchFamily="18" charset="0"/>
              </a:rPr>
              <a:t>If the traffic is heavy, the road suffers from congestion with consequent loss in journey speeds.</a:t>
            </a:r>
          </a:p>
          <a:p>
            <a:pPr algn="just"/>
            <a:r>
              <a:rPr lang="en-GB" dirty="0" smtClean="0">
                <a:latin typeface="Times New Roman" pitchFamily="18" charset="0"/>
                <a:cs typeface="Times New Roman" pitchFamily="18" charset="0"/>
              </a:rPr>
              <a:t>Lower speed causes economic loss to the community due to time lost by the occupants of the vehicles and the higher operational cost of vehicles.</a:t>
            </a:r>
          </a:p>
          <a:p>
            <a:pPr algn="just"/>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
        <p:nvSpPr>
          <p:cNvPr id="4" name="Title 1"/>
          <p:cNvSpPr>
            <a:spLocks noGrp="1"/>
          </p:cNvSpPr>
          <p:nvPr>
            <p:ph type="title"/>
          </p:nvPr>
        </p:nvSpPr>
        <p:spPr>
          <a:xfrm>
            <a:off x="539552" y="260648"/>
            <a:ext cx="7467600" cy="1143000"/>
          </a:xfrm>
        </p:spPr>
        <p:txBody>
          <a:bodyPr>
            <a:no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3600" b="1" dirty="0"/>
          </a:p>
        </p:txBody>
      </p:sp>
      <p:sp>
        <p:nvSpPr>
          <p:cNvPr id="3" name="Content Placeholder 2"/>
          <p:cNvSpPr>
            <a:spLocks noGrp="1"/>
          </p:cNvSpPr>
          <p:nvPr>
            <p:ph sz="quarter" idx="1"/>
          </p:nvPr>
        </p:nvSpPr>
        <p:spPr>
          <a:xfrm>
            <a:off x="539552" y="1772816"/>
            <a:ext cx="8075240" cy="4873752"/>
          </a:xfrm>
        </p:spPr>
        <p:txBody>
          <a:bodyPr/>
          <a:lstStyle/>
          <a:p>
            <a:pPr algn="just"/>
            <a:r>
              <a:rPr lang="en-GB" dirty="0" smtClean="0">
                <a:latin typeface="Times New Roman" pitchFamily="18" charset="0"/>
                <a:cs typeface="Times New Roman" pitchFamily="18" charset="0"/>
              </a:rPr>
              <a:t>Congestion also leads to traffic hazards</a:t>
            </a:r>
          </a:p>
          <a:p>
            <a:pPr algn="just"/>
            <a:r>
              <a:rPr lang="en-GB" dirty="0" smtClean="0">
                <a:latin typeface="Times New Roman" pitchFamily="18" charset="0"/>
                <a:cs typeface="Times New Roman" pitchFamily="18" charset="0"/>
              </a:rPr>
              <a:t>Volume counts are, therefore, indicators of the need to improve the transport facilities and are a valuable tool in the hands of a transport planner. </a:t>
            </a:r>
          </a:p>
          <a:p>
            <a:pPr algn="just"/>
            <a:r>
              <a:rPr lang="en-GB" dirty="0" smtClean="0">
                <a:latin typeface="Times New Roman" pitchFamily="18" charset="0"/>
                <a:cs typeface="Times New Roman" pitchFamily="18" charset="0"/>
              </a:rPr>
              <a:t>They enable him to draw up schemes for improvement of roads based on a system of relative priorities and to allocate the scarce economic resources most advantageously. </a:t>
            </a:r>
          </a:p>
          <a:p>
            <a:pPr algn="just"/>
            <a:r>
              <a:rPr lang="en-GB" dirty="0" smtClean="0">
                <a:latin typeface="Times New Roman" pitchFamily="18" charset="0"/>
                <a:cs typeface="Times New Roman" pitchFamily="18" charset="0"/>
              </a:rPr>
              <a:t>They provide an equitable basis for the selection of pavement, shoulder and bridge widths.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TRAFFIC COUNTS</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984248"/>
            <a:ext cx="8075240" cy="4873752"/>
          </a:xfrm>
        </p:spPr>
        <p:txBody>
          <a:bodyPr>
            <a:normAutofit/>
          </a:bodyPr>
          <a:lstStyle/>
          <a:p>
            <a:r>
              <a:rPr lang="en-GB" dirty="0" smtClean="0">
                <a:latin typeface="Times New Roman" pitchFamily="18" charset="0"/>
                <a:cs typeface="Times New Roman" pitchFamily="18" charset="0"/>
              </a:rPr>
              <a:t>The may be classified into various types such as. </a:t>
            </a:r>
          </a:p>
          <a:p>
            <a:pPr lvl="1">
              <a:buFont typeface="Wingdings" pitchFamily="2" charset="2"/>
              <a:buChar char="ü"/>
            </a:pPr>
            <a:r>
              <a:rPr lang="en-GB" sz="2400" dirty="0" smtClean="0">
                <a:latin typeface="Times New Roman" pitchFamily="18" charset="0"/>
                <a:cs typeface="Times New Roman" pitchFamily="18" charset="0"/>
              </a:rPr>
              <a:t>Sort-term counts, say, for one hour two hours </a:t>
            </a:r>
          </a:p>
          <a:p>
            <a:pPr lvl="1">
              <a:buFont typeface="Wingdings" pitchFamily="2" charset="2"/>
              <a:buChar char="ü"/>
            </a:pPr>
            <a:r>
              <a:rPr lang="en-GB" sz="2400" dirty="0" smtClean="0">
                <a:latin typeface="Times New Roman" pitchFamily="18" charset="0"/>
                <a:cs typeface="Times New Roman" pitchFamily="18" charset="0"/>
              </a:rPr>
              <a:t>Counts for a full day</a:t>
            </a:r>
          </a:p>
          <a:p>
            <a:pPr lvl="1">
              <a:buFont typeface="Wingdings" pitchFamily="2" charset="2"/>
              <a:buChar char="ü"/>
            </a:pPr>
            <a:r>
              <a:rPr lang="en-GB" sz="2400" dirty="0" smtClean="0">
                <a:latin typeface="Times New Roman" pitchFamily="18" charset="0"/>
                <a:cs typeface="Times New Roman" pitchFamily="18" charset="0"/>
              </a:rPr>
              <a:t>Counts for a full week</a:t>
            </a:r>
          </a:p>
          <a:p>
            <a:pPr lvl="1">
              <a:buFont typeface="Wingdings" pitchFamily="2" charset="2"/>
              <a:buChar char="ü"/>
            </a:pPr>
            <a:r>
              <a:rPr lang="en-GB" sz="2400" dirty="0" smtClean="0">
                <a:latin typeface="Times New Roman" pitchFamily="18" charset="0"/>
                <a:cs typeface="Times New Roman" pitchFamily="18" charset="0"/>
              </a:rPr>
              <a:t>Continuous counts</a:t>
            </a:r>
          </a:p>
          <a:p>
            <a:endParaRPr lang="en-GB"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b="1" dirty="0" smtClean="0">
                <a:latin typeface="Times New Roman" pitchFamily="18" charset="0"/>
                <a:cs typeface="Times New Roman" pitchFamily="18" charset="0"/>
              </a:rPr>
              <a:t>DATA COLLECTION</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984248"/>
            <a:ext cx="7931224" cy="4873752"/>
          </a:xfrm>
        </p:spPr>
        <p:txBody>
          <a:bodyPr/>
          <a:lstStyle/>
          <a:p>
            <a:pPr algn="just"/>
            <a:r>
              <a:rPr lang="en-GB" dirty="0" smtClean="0">
                <a:latin typeface="Times New Roman" pitchFamily="18" charset="0"/>
                <a:cs typeface="Times New Roman" pitchFamily="18" charset="0"/>
              </a:rPr>
              <a:t>Before going to the field, the observer should know how the data is going to be used. </a:t>
            </a:r>
          </a:p>
          <a:p>
            <a:pPr algn="just"/>
            <a:r>
              <a:rPr lang="en-GB" dirty="0" smtClean="0">
                <a:latin typeface="Times New Roman" pitchFamily="18" charset="0"/>
                <a:cs typeface="Times New Roman" pitchFamily="18" charset="0"/>
              </a:rPr>
              <a:t>The following procedure assumes the observer is gathering data to identify the peak-hour traffic volume and how it varies at the peak-hour period.</a:t>
            </a:r>
          </a:p>
          <a:p>
            <a:pPr algn="just"/>
            <a:endParaRPr lang="en-GB"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075240" cy="1143000"/>
          </a:xfrm>
        </p:spPr>
        <p:txBody>
          <a:bodyPr>
            <a:noAutofit/>
          </a:bodyPr>
          <a:lstStyle/>
          <a:p>
            <a:pPr marL="514350" indent="-514350" algn="ctr">
              <a:buFont typeface="+mj-lt"/>
              <a:buAutoNum type="arabicPeriod"/>
            </a:pPr>
            <a:r>
              <a:rPr lang="en-GB" sz="4000" b="1" dirty="0" smtClean="0">
                <a:latin typeface="Times New Roman" pitchFamily="18" charset="0"/>
                <a:cs typeface="Times New Roman" pitchFamily="18" charset="0"/>
              </a:rPr>
              <a:t>Visit the site and choose a location and time to collect the data</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44824"/>
            <a:ext cx="8075240" cy="4629128"/>
          </a:xfrm>
        </p:spPr>
        <p:txBody>
          <a:bodyPr>
            <a:noAutofit/>
          </a:bodyPr>
          <a:lstStyle/>
          <a:p>
            <a:pPr algn="just">
              <a:buNone/>
            </a:pPr>
            <a:endParaRPr lang="en-GB" dirty="0" smtClean="0">
              <a:latin typeface="Times New Roman" pitchFamily="18" charset="0"/>
              <a:cs typeface="Times New Roman" pitchFamily="18" charset="0"/>
            </a:endParaRPr>
          </a:p>
          <a:p>
            <a:pPr algn="just">
              <a:spcBef>
                <a:spcPts val="0"/>
              </a:spcBef>
            </a:pPr>
            <a:r>
              <a:rPr lang="en-GB" dirty="0" smtClean="0">
                <a:latin typeface="Times New Roman" pitchFamily="18" charset="0"/>
                <a:cs typeface="Times New Roman" pitchFamily="18" charset="0"/>
              </a:rPr>
              <a:t>It is important to visit the site at, or near the time of day when data will be collected. </a:t>
            </a:r>
          </a:p>
          <a:p>
            <a:pPr algn="just">
              <a:spcBef>
                <a:spcPts val="0"/>
              </a:spcBef>
            </a:pPr>
            <a:r>
              <a:rPr lang="en-GB" dirty="0" smtClean="0">
                <a:latin typeface="Times New Roman" pitchFamily="18" charset="0"/>
                <a:cs typeface="Times New Roman" pitchFamily="18" charset="0"/>
              </a:rPr>
              <a:t>If the purpose is to determine the peak-hour or any other traffic at the intersection, the observer should start at least one hour before the projected peak hour and continue for one hour after the projected peak hour. </a:t>
            </a:r>
          </a:p>
          <a:p>
            <a:pPr algn="just">
              <a:spcBef>
                <a:spcPts val="0"/>
              </a:spcBef>
            </a:pPr>
            <a:r>
              <a:rPr lang="en-GB" dirty="0" smtClean="0">
                <a:latin typeface="Times New Roman" pitchFamily="18" charset="0"/>
                <a:cs typeface="Times New Roman" pitchFamily="18" charset="0"/>
              </a:rPr>
              <a:t>It is unusual for traffic volumes to be affected by the presence of people counting traffic, so the observer should be placed at such a point that gives a clear view of the intersection and all of its approaches. </a:t>
            </a:r>
          </a:p>
          <a:p>
            <a:pPr algn="just">
              <a:spcBef>
                <a:spcPts val="0"/>
              </a:spcBef>
            </a:pPr>
            <a:r>
              <a:rPr lang="en-GB" dirty="0" smtClean="0">
                <a:latin typeface="Times New Roman" pitchFamily="18" charset="0"/>
                <a:cs typeface="Times New Roman" pitchFamily="18" charset="0"/>
              </a:rPr>
              <a:t>If video cameras are used, the equipment should be placed where turning vehicles do not block the view of the road.</a:t>
            </a:r>
          </a:p>
          <a:p>
            <a:pPr algn="just"/>
            <a:endParaRPr lang="en-GB"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172</TotalTime>
  <Words>1124</Words>
  <Application>Microsoft Office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LECTURE # 05 TRAFFIC TURNING TENDENCY SURVEY</vt:lpstr>
      <vt:lpstr>TRANSPORTATION SURVEYS</vt:lpstr>
      <vt:lpstr>Cont..</vt:lpstr>
      <vt:lpstr>TRAFFIC TURNING TENDENCY</vt:lpstr>
      <vt:lpstr>Cont..</vt:lpstr>
      <vt:lpstr>Cont..</vt:lpstr>
      <vt:lpstr>TRAFFIC COUNTS</vt:lpstr>
      <vt:lpstr>DATA COLLECTION</vt:lpstr>
      <vt:lpstr>Visit the site and choose a location and time to collect the data</vt:lpstr>
      <vt:lpstr>Select The Number Of Observers Required For The Data Collection Carefully.</vt:lpstr>
      <vt:lpstr>Collect And Record The Data</vt:lpstr>
      <vt:lpstr>Check your work before leaving the field </vt:lpstr>
      <vt:lpstr>DATA ANALYSIS</vt:lpstr>
      <vt:lpstr>Cont..</vt:lpstr>
      <vt:lpstr>Cont..</vt:lpstr>
      <vt:lpstr>Cont..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Lec- 4</dc:title>
  <dc:creator>faryal</dc:creator>
  <cp:lastModifiedBy>faryal</cp:lastModifiedBy>
  <cp:revision>11</cp:revision>
  <dcterms:created xsi:type="dcterms:W3CDTF">2020-02-14T22:00:10Z</dcterms:created>
  <dcterms:modified xsi:type="dcterms:W3CDTF">2020-04-13T23:24:15Z</dcterms:modified>
</cp:coreProperties>
</file>